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56" r:id="rId2"/>
    <p:sldId id="258" r:id="rId3"/>
    <p:sldId id="260" r:id="rId4"/>
    <p:sldId id="261" r:id="rId5"/>
    <p:sldId id="259" r:id="rId6"/>
    <p:sldId id="262" r:id="rId7"/>
    <p:sldId id="257" r:id="rId8"/>
    <p:sldId id="263" r:id="rId9"/>
    <p:sldId id="274" r:id="rId10"/>
    <p:sldId id="275" r:id="rId11"/>
    <p:sldId id="276" r:id="rId12"/>
    <p:sldId id="264" r:id="rId13"/>
    <p:sldId id="265" r:id="rId14"/>
    <p:sldId id="269" r:id="rId15"/>
    <p:sldId id="268" r:id="rId16"/>
    <p:sldId id="267" r:id="rId17"/>
    <p:sldId id="270" r:id="rId18"/>
    <p:sldId id="272" r:id="rId19"/>
    <p:sldId id="283" r:id="rId20"/>
    <p:sldId id="273" r:id="rId21"/>
    <p:sldId id="277" r:id="rId22"/>
    <p:sldId id="278" r:id="rId23"/>
    <p:sldId id="279" r:id="rId24"/>
    <p:sldId id="281" r:id="rId25"/>
    <p:sldId id="284" r:id="rId26"/>
    <p:sldId id="285" r:id="rId27"/>
    <p:sldId id="286" r:id="rId28"/>
    <p:sldId id="287" r:id="rId29"/>
    <p:sldId id="288" r:id="rId30"/>
    <p:sldId id="289" r:id="rId31"/>
    <p:sldId id="280" r:id="rId32"/>
    <p:sldId id="28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660"/>
  </p:normalViewPr>
  <p:slideViewPr>
    <p:cSldViewPr snapToGrid="0">
      <p:cViewPr varScale="1">
        <p:scale>
          <a:sx n="66" d="100"/>
          <a:sy n="66" d="100"/>
        </p:scale>
        <p:origin x="6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BF7031-A98F-484A-9C3A-70B0AD6F2F92}" type="datetimeFigureOut">
              <a:rPr lang="en-IN" smtClean="0"/>
              <a:t>02-02-2023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2CC4743E-A6DB-4575-A88C-D6D3B94244A8}"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5923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F7031-A98F-484A-9C3A-70B0AD6F2F92}"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C4743E-A6DB-4575-A88C-D6D3B94244A8}"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0854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F7031-A98F-484A-9C3A-70B0AD6F2F92}"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C4743E-A6DB-4575-A88C-D6D3B94244A8}"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095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F7031-A98F-484A-9C3A-70B0AD6F2F92}"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C4743E-A6DB-4575-A88C-D6D3B94244A8}"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389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BF7031-A98F-484A-9C3A-70B0AD6F2F92}"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C4743E-A6DB-4575-A88C-D6D3B94244A8}"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1907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BF7031-A98F-484A-9C3A-70B0AD6F2F92}"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C4743E-A6DB-4575-A88C-D6D3B94244A8}"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048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BF7031-A98F-484A-9C3A-70B0AD6F2F92}" type="datetimeFigureOut">
              <a:rPr lang="en-IN" smtClean="0"/>
              <a:t>02-02-2023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C4743E-A6DB-4575-A88C-D6D3B94244A8}"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027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BF7031-A98F-484A-9C3A-70B0AD6F2F92}" type="datetimeFigureOut">
              <a:rPr lang="en-IN" smtClean="0"/>
              <a:t>02-02-2023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C4743E-A6DB-4575-A88C-D6D3B94244A8}"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334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F7031-A98F-484A-9C3A-70B0AD6F2F92}" type="datetimeFigureOut">
              <a:rPr lang="en-IN" smtClean="0"/>
              <a:t>02-02-2023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C4743E-A6DB-4575-A88C-D6D3B94244A8}" type="slidenum">
              <a:rPr lang="en-IN" smtClean="0"/>
              <a:t>‹#›</a:t>
            </a:fld>
            <a:endParaRPr lang="en-IN"/>
          </a:p>
        </p:txBody>
      </p:sp>
    </p:spTree>
    <p:extLst>
      <p:ext uri="{BB962C8B-B14F-4D97-AF65-F5344CB8AC3E}">
        <p14:creationId xmlns:p14="http://schemas.microsoft.com/office/powerpoint/2010/main" val="222850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BF7031-A98F-484A-9C3A-70B0AD6F2F92}"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C4743E-A6DB-4575-A88C-D6D3B94244A8}"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0653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4BF7031-A98F-484A-9C3A-70B0AD6F2F92}" type="datetimeFigureOut">
              <a:rPr lang="en-IN" smtClean="0"/>
              <a:t>02-02-2023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2CC4743E-A6DB-4575-A88C-D6D3B94244A8}"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6242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4BF7031-A98F-484A-9C3A-70B0AD6F2F92}" type="datetimeFigureOut">
              <a:rPr lang="en-IN" smtClean="0"/>
              <a:t>02-02-2023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CC4743E-A6DB-4575-A88C-D6D3B94244A8}"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34503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18556-AEEC-EC18-DD0A-E0A04DB3BAD3}"/>
              </a:ext>
            </a:extLst>
          </p:cNvPr>
          <p:cNvSpPr>
            <a:spLocks noGrp="1"/>
          </p:cNvSpPr>
          <p:nvPr>
            <p:ph type="ctrTitle"/>
          </p:nvPr>
        </p:nvSpPr>
        <p:spPr>
          <a:xfrm>
            <a:off x="914400" y="802298"/>
            <a:ext cx="10241280" cy="2541431"/>
          </a:xfrm>
        </p:spPr>
        <p:txBody>
          <a:bodyPr/>
          <a:lstStyle/>
          <a:p>
            <a:pPr algn="ctr"/>
            <a:r>
              <a:rPr lang="en-IN" b="1" dirty="0"/>
              <a:t>Random Forest </a:t>
            </a:r>
            <a:r>
              <a:rPr lang="en-IN" b="1" dirty="0" err="1"/>
              <a:t>RegresSion</a:t>
            </a:r>
            <a:endParaRPr lang="en-IN" b="1" dirty="0"/>
          </a:p>
        </p:txBody>
      </p:sp>
    </p:spTree>
    <p:extLst>
      <p:ext uri="{BB962C8B-B14F-4D97-AF65-F5344CB8AC3E}">
        <p14:creationId xmlns:p14="http://schemas.microsoft.com/office/powerpoint/2010/main" val="1854664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2214-ECE2-707A-49AC-41E754F7941C}"/>
              </a:ext>
            </a:extLst>
          </p:cNvPr>
          <p:cNvSpPr>
            <a:spLocks noGrp="1"/>
          </p:cNvSpPr>
          <p:nvPr>
            <p:ph type="title"/>
          </p:nvPr>
        </p:nvSpPr>
        <p:spPr/>
        <p:txBody>
          <a:bodyPr/>
          <a:lstStyle/>
          <a:p>
            <a:r>
              <a:rPr lang="en-IN" dirty="0"/>
              <a:t>Random forest regression:</a:t>
            </a:r>
          </a:p>
        </p:txBody>
      </p:sp>
      <p:sp>
        <p:nvSpPr>
          <p:cNvPr id="3" name="Content Placeholder 2">
            <a:extLst>
              <a:ext uri="{FF2B5EF4-FFF2-40B4-BE49-F238E27FC236}">
                <a16:creationId xmlns:a16="http://schemas.microsoft.com/office/drawing/2014/main" id="{19C5E452-C18F-2F85-6738-553BC8A88261}"/>
              </a:ext>
            </a:extLst>
          </p:cNvPr>
          <p:cNvSpPr>
            <a:spLocks noGrp="1"/>
          </p:cNvSpPr>
          <p:nvPr>
            <p:ph idx="1"/>
          </p:nvPr>
        </p:nvSpPr>
        <p:spPr/>
        <p:txBody>
          <a:bodyPr/>
          <a:lstStyle/>
          <a:p>
            <a:r>
              <a:rPr lang="en-IN" dirty="0"/>
              <a:t>In Every Decision Tree leads to high variance, when we combine with bootstrap aggregates leads to high variance to low variance </a:t>
            </a:r>
            <a:r>
              <a:rPr lang="en-US" b="0" i="0" dirty="0">
                <a:effectLst/>
                <a:latin typeface="urw-din"/>
              </a:rPr>
              <a:t>as each decision tree gets perfectly trained on that particular sample data, and hence the output doesn’t depend on one decision tree but on multiple decision trees. In the case of a classification problem, the final output is taken by using the majority voting classifier. In the case of a regression problem, the final output is the mean of all the outputs.</a:t>
            </a:r>
            <a:r>
              <a:rPr lang="en-IN" dirty="0"/>
              <a:t> </a:t>
            </a:r>
          </a:p>
        </p:txBody>
      </p:sp>
    </p:spTree>
    <p:extLst>
      <p:ext uri="{BB962C8B-B14F-4D97-AF65-F5344CB8AC3E}">
        <p14:creationId xmlns:p14="http://schemas.microsoft.com/office/powerpoint/2010/main" val="94908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2214-ECE2-707A-49AC-41E754F7941C}"/>
              </a:ext>
            </a:extLst>
          </p:cNvPr>
          <p:cNvSpPr>
            <a:spLocks noGrp="1"/>
          </p:cNvSpPr>
          <p:nvPr>
            <p:ph type="title"/>
          </p:nvPr>
        </p:nvSpPr>
        <p:spPr/>
        <p:txBody>
          <a:bodyPr/>
          <a:lstStyle/>
          <a:p>
            <a:r>
              <a:rPr lang="en-IN" dirty="0"/>
              <a:t>Random forest regression:</a:t>
            </a:r>
          </a:p>
        </p:txBody>
      </p:sp>
      <p:sp>
        <p:nvSpPr>
          <p:cNvPr id="3" name="Content Placeholder 2">
            <a:extLst>
              <a:ext uri="{FF2B5EF4-FFF2-40B4-BE49-F238E27FC236}">
                <a16:creationId xmlns:a16="http://schemas.microsoft.com/office/drawing/2014/main" id="{19C5E452-C18F-2F85-6738-553BC8A88261}"/>
              </a:ext>
            </a:extLst>
          </p:cNvPr>
          <p:cNvSpPr>
            <a:spLocks noGrp="1"/>
          </p:cNvSpPr>
          <p:nvPr>
            <p:ph idx="1"/>
          </p:nvPr>
        </p:nvSpPr>
        <p:spPr/>
        <p:txBody>
          <a:bodyPr/>
          <a:lstStyle/>
          <a:p>
            <a:r>
              <a:rPr lang="en-IN" dirty="0"/>
              <a:t>In Every Decision Tree leads to high variance, when we combine with bootstrap aggregates leads to high variance to low variance </a:t>
            </a:r>
            <a:r>
              <a:rPr lang="en-US" b="0" i="0" dirty="0">
                <a:effectLst/>
                <a:latin typeface="urw-din"/>
              </a:rPr>
              <a:t>as each decision tree gets perfectly trained on that particular sample data, and hence the output doesn’t depend on one decision tree but on multiple decision trees. In the case of a classification problem, the final output is taken by using the majority voting classifier. In the case of a regression problem, the final output is the mean of all the outputs.</a:t>
            </a:r>
            <a:r>
              <a:rPr lang="en-IN" dirty="0"/>
              <a:t> </a:t>
            </a:r>
          </a:p>
        </p:txBody>
      </p:sp>
    </p:spTree>
    <p:extLst>
      <p:ext uri="{BB962C8B-B14F-4D97-AF65-F5344CB8AC3E}">
        <p14:creationId xmlns:p14="http://schemas.microsoft.com/office/powerpoint/2010/main" val="2649718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AB42-C81C-BDA5-56CE-AD64391F0A12}"/>
              </a:ext>
            </a:extLst>
          </p:cNvPr>
          <p:cNvSpPr>
            <a:spLocks noGrp="1"/>
          </p:cNvSpPr>
          <p:nvPr>
            <p:ph type="title"/>
          </p:nvPr>
        </p:nvSpPr>
        <p:spPr/>
        <p:txBody>
          <a:bodyPr/>
          <a:lstStyle/>
          <a:p>
            <a:r>
              <a:rPr lang="en-IN" dirty="0"/>
              <a:t>Random forest algorithm steps:</a:t>
            </a:r>
          </a:p>
        </p:txBody>
      </p:sp>
      <p:sp>
        <p:nvSpPr>
          <p:cNvPr id="3" name="Content Placeholder 2">
            <a:extLst>
              <a:ext uri="{FF2B5EF4-FFF2-40B4-BE49-F238E27FC236}">
                <a16:creationId xmlns:a16="http://schemas.microsoft.com/office/drawing/2014/main" id="{BD0D52E0-96B9-43C1-EDE7-4C40A0A136F3}"/>
              </a:ext>
            </a:extLst>
          </p:cNvPr>
          <p:cNvSpPr>
            <a:spLocks noGrp="1"/>
          </p:cNvSpPr>
          <p:nvPr>
            <p:ph idx="1"/>
          </p:nvPr>
        </p:nvSpPr>
        <p:spPr>
          <a:xfrm>
            <a:off x="1451579" y="2348564"/>
            <a:ext cx="9886981" cy="3234088"/>
          </a:xfrm>
        </p:spPr>
        <p:txBody>
          <a:bodyPr/>
          <a:lstStyle/>
          <a:p>
            <a:r>
              <a:rPr lang="en-US" dirty="0"/>
              <a:t>1. Pick at random K data points from the training set</a:t>
            </a:r>
          </a:p>
          <a:p>
            <a:r>
              <a:rPr lang="en-US" dirty="0"/>
              <a:t>2. Build the decision tree associated with those K data points</a:t>
            </a:r>
          </a:p>
          <a:p>
            <a:r>
              <a:rPr lang="en-US" dirty="0"/>
              <a:t>3. Choose the number </a:t>
            </a:r>
            <a:r>
              <a:rPr lang="en-US" dirty="0" err="1"/>
              <a:t>Ntree</a:t>
            </a:r>
            <a:r>
              <a:rPr lang="en-US" dirty="0"/>
              <a:t> of trees you want to build and repeat step 1&amp;2</a:t>
            </a:r>
          </a:p>
          <a:p>
            <a:r>
              <a:rPr lang="en-US" dirty="0"/>
              <a:t>4. For a new data point, make each one of your </a:t>
            </a:r>
            <a:r>
              <a:rPr lang="en-US" dirty="0" err="1"/>
              <a:t>Ntree</a:t>
            </a:r>
            <a:r>
              <a:rPr lang="en-US" dirty="0"/>
              <a:t> trees predict the value of Y for the data point, and assign the new data point the average across all of the predicted Y values</a:t>
            </a:r>
            <a:endParaRPr lang="en-IN" dirty="0"/>
          </a:p>
        </p:txBody>
      </p:sp>
    </p:spTree>
    <p:extLst>
      <p:ext uri="{BB962C8B-B14F-4D97-AF65-F5344CB8AC3E}">
        <p14:creationId xmlns:p14="http://schemas.microsoft.com/office/powerpoint/2010/main" val="258063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B937-AA1C-44D4-152A-668E282C10A3}"/>
              </a:ext>
            </a:extLst>
          </p:cNvPr>
          <p:cNvSpPr>
            <a:spLocks noGrp="1"/>
          </p:cNvSpPr>
          <p:nvPr>
            <p:ph type="title"/>
          </p:nvPr>
        </p:nvSpPr>
        <p:spPr/>
        <p:txBody>
          <a:bodyPr/>
          <a:lstStyle/>
          <a:p>
            <a:r>
              <a:rPr lang="en-IN" dirty="0"/>
              <a:t>Mathematical implementation of random forest THROUGH AN EXAMPLE:</a:t>
            </a:r>
          </a:p>
        </p:txBody>
      </p:sp>
      <p:sp>
        <p:nvSpPr>
          <p:cNvPr id="3" name="Content Placeholder 2">
            <a:extLst>
              <a:ext uri="{FF2B5EF4-FFF2-40B4-BE49-F238E27FC236}">
                <a16:creationId xmlns:a16="http://schemas.microsoft.com/office/drawing/2014/main" id="{2EF3E952-7E05-73C3-CCCA-454DE7175779}"/>
              </a:ext>
            </a:extLst>
          </p:cNvPr>
          <p:cNvSpPr>
            <a:spLocks noGrp="1"/>
          </p:cNvSpPr>
          <p:nvPr>
            <p:ph idx="1"/>
          </p:nvPr>
        </p:nvSpPr>
        <p:spPr/>
        <p:txBody>
          <a:bodyPr/>
          <a:lstStyle/>
          <a:p>
            <a:pPr marL="457200" indent="-457200">
              <a:buAutoNum type="arabicPeriod"/>
            </a:pPr>
            <a:r>
              <a:rPr lang="en-IN" b="1" dirty="0"/>
              <a:t>construct bootstrapped dataset</a:t>
            </a:r>
            <a:r>
              <a:rPr lang="en-IN" dirty="0"/>
              <a:t>, observe the Randomness involved in constructing the bootstrapped dataset</a:t>
            </a:r>
          </a:p>
          <a:p>
            <a:pPr marL="0" indent="0">
              <a:buNone/>
            </a:pPr>
            <a:r>
              <a:rPr lang="en-IN" dirty="0"/>
              <a:t>                 * Randomness is done with Replacement</a:t>
            </a:r>
          </a:p>
          <a:p>
            <a:pPr marL="457200" indent="-457200">
              <a:buAutoNum type="arabicPeriod"/>
            </a:pPr>
            <a:endParaRPr lang="en-IN" dirty="0"/>
          </a:p>
          <a:p>
            <a:pPr marL="0" indent="0">
              <a:buNone/>
            </a:pPr>
            <a:endParaRPr lang="en-IN" dirty="0"/>
          </a:p>
        </p:txBody>
      </p:sp>
      <p:pic>
        <p:nvPicPr>
          <p:cNvPr id="5" name="Picture 4">
            <a:extLst>
              <a:ext uri="{FF2B5EF4-FFF2-40B4-BE49-F238E27FC236}">
                <a16:creationId xmlns:a16="http://schemas.microsoft.com/office/drawing/2014/main" id="{AC9E8148-9918-D7D6-07C8-E8124D86C288}"/>
              </a:ext>
            </a:extLst>
          </p:cNvPr>
          <p:cNvPicPr>
            <a:picLocks noChangeAspect="1"/>
          </p:cNvPicPr>
          <p:nvPr/>
        </p:nvPicPr>
        <p:blipFill>
          <a:blip r:embed="rId2"/>
          <a:stretch>
            <a:fillRect/>
          </a:stretch>
        </p:blipFill>
        <p:spPr>
          <a:xfrm>
            <a:off x="985238" y="3429000"/>
            <a:ext cx="5038843" cy="1912165"/>
          </a:xfrm>
          <a:prstGeom prst="rect">
            <a:avLst/>
          </a:prstGeom>
        </p:spPr>
      </p:pic>
      <p:pic>
        <p:nvPicPr>
          <p:cNvPr id="9" name="Picture 8">
            <a:extLst>
              <a:ext uri="{FF2B5EF4-FFF2-40B4-BE49-F238E27FC236}">
                <a16:creationId xmlns:a16="http://schemas.microsoft.com/office/drawing/2014/main" id="{7E61B661-78F3-6C9F-E664-52DC2BF150A1}"/>
              </a:ext>
            </a:extLst>
          </p:cNvPr>
          <p:cNvPicPr>
            <a:picLocks noChangeAspect="1"/>
          </p:cNvPicPr>
          <p:nvPr/>
        </p:nvPicPr>
        <p:blipFill>
          <a:blip r:embed="rId3"/>
          <a:stretch>
            <a:fillRect/>
          </a:stretch>
        </p:blipFill>
        <p:spPr>
          <a:xfrm>
            <a:off x="6803181" y="3491438"/>
            <a:ext cx="5224433" cy="1787288"/>
          </a:xfrm>
          <a:prstGeom prst="rect">
            <a:avLst/>
          </a:prstGeom>
        </p:spPr>
      </p:pic>
      <p:sp>
        <p:nvSpPr>
          <p:cNvPr id="10" name="Arrow: Right 9">
            <a:extLst>
              <a:ext uri="{FF2B5EF4-FFF2-40B4-BE49-F238E27FC236}">
                <a16:creationId xmlns:a16="http://schemas.microsoft.com/office/drawing/2014/main" id="{B61943CF-83EE-D00A-F991-1FF0911A7040}"/>
              </a:ext>
            </a:extLst>
          </p:cNvPr>
          <p:cNvSpPr/>
          <p:nvPr/>
        </p:nvSpPr>
        <p:spPr>
          <a:xfrm>
            <a:off x="6167921" y="4263775"/>
            <a:ext cx="458910" cy="195209"/>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730CF87-0BC6-4FB8-8357-A6D651E4AC8A}"/>
              </a:ext>
            </a:extLst>
          </p:cNvPr>
          <p:cNvSpPr txBox="1"/>
          <p:nvPr/>
        </p:nvSpPr>
        <p:spPr>
          <a:xfrm>
            <a:off x="1633592" y="5628323"/>
            <a:ext cx="3277456"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IN" dirty="0"/>
              <a:t>Original Dataset</a:t>
            </a:r>
          </a:p>
        </p:txBody>
      </p:sp>
    </p:spTree>
    <p:extLst>
      <p:ext uri="{BB962C8B-B14F-4D97-AF65-F5344CB8AC3E}">
        <p14:creationId xmlns:p14="http://schemas.microsoft.com/office/powerpoint/2010/main" val="1300580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671D0E-DE9B-4CD0-AB80-53BF498DA694}"/>
              </a:ext>
            </a:extLst>
          </p:cNvPr>
          <p:cNvSpPr txBox="1"/>
          <p:nvPr/>
        </p:nvSpPr>
        <p:spPr>
          <a:xfrm>
            <a:off x="1160979" y="513708"/>
            <a:ext cx="10325529" cy="5478423"/>
          </a:xfrm>
          <a:prstGeom prst="rect">
            <a:avLst/>
          </a:prstGeom>
          <a:noFill/>
        </p:spPr>
        <p:txBody>
          <a:bodyPr wrap="square">
            <a:spAutoFit/>
          </a:bodyPr>
          <a:lstStyle/>
          <a:p>
            <a:pPr>
              <a:lnSpc>
                <a:spcPct val="150000"/>
              </a:lnSpc>
            </a:pPr>
            <a:r>
              <a:rPr lang="en-US" sz="2000" b="1" dirty="0"/>
              <a:t>2 Construct Decision Tree using Bootstrapped Dataset:</a:t>
            </a:r>
          </a:p>
          <a:p>
            <a:pPr>
              <a:lnSpc>
                <a:spcPct val="150000"/>
              </a:lnSpc>
            </a:pPr>
            <a:r>
              <a:rPr lang="en-US" sz="2000" b="1" dirty="0"/>
              <a:t>	</a:t>
            </a:r>
            <a:r>
              <a:rPr lang="en-US" sz="2000" dirty="0"/>
              <a:t>* while constructing decision Tree the candidate for root node and rest of the root nodes can be randomly selected.</a:t>
            </a:r>
          </a:p>
          <a:p>
            <a:pPr>
              <a:lnSpc>
                <a:spcPct val="150000"/>
              </a:lnSpc>
            </a:pPr>
            <a:r>
              <a:rPr lang="en-US" sz="2000" dirty="0"/>
              <a:t>	* For instance among, “chest pain”, “Good blood circulation”, Blocked Arteries and “weight”</a:t>
            </a:r>
          </a:p>
          <a:p>
            <a:pPr>
              <a:lnSpc>
                <a:spcPct val="150000"/>
              </a:lnSpc>
            </a:pPr>
            <a:r>
              <a:rPr lang="en-US" sz="2000" dirty="0"/>
              <a:t>	* “Blocked Arteries” &amp; “weight” can randomly be selected and best of two can be used as the root node. At each step of tree construction two random </a:t>
            </a:r>
            <a:r>
              <a:rPr lang="en-US" sz="2000" dirty="0" err="1"/>
              <a:t>candidated</a:t>
            </a:r>
            <a:r>
              <a:rPr lang="en-US" sz="2000" dirty="0"/>
              <a:t> can be selected this way</a:t>
            </a:r>
          </a:p>
          <a:p>
            <a:pPr>
              <a:lnSpc>
                <a:spcPct val="150000"/>
              </a:lnSpc>
            </a:pPr>
            <a:r>
              <a:rPr lang="en-US" sz="2000" b="1" dirty="0"/>
              <a:t>3 Repeat step 1 and step 2.</a:t>
            </a:r>
          </a:p>
          <a:p>
            <a:pPr>
              <a:lnSpc>
                <a:spcPct val="150000"/>
              </a:lnSpc>
            </a:pPr>
            <a:r>
              <a:rPr lang="en-US" sz="2000" b="1" dirty="0"/>
              <a:t>      </a:t>
            </a:r>
            <a:r>
              <a:rPr lang="en-US" sz="2000" dirty="0"/>
              <a:t>In order to get more number(or required number of Decision Tree)</a:t>
            </a:r>
          </a:p>
          <a:p>
            <a:pPr>
              <a:lnSpc>
                <a:spcPct val="150000"/>
              </a:lnSpc>
            </a:pPr>
            <a:r>
              <a:rPr lang="en-US" sz="2000" b="1" dirty="0"/>
              <a:t>4. Now its time to test !</a:t>
            </a:r>
          </a:p>
          <a:p>
            <a:pPr>
              <a:lnSpc>
                <a:spcPct val="150000"/>
              </a:lnSpc>
            </a:pPr>
            <a:r>
              <a:rPr lang="en-US" sz="2000" dirty="0"/>
              <a:t>	lets say we have </a:t>
            </a:r>
          </a:p>
          <a:p>
            <a:pPr>
              <a:lnSpc>
                <a:spcPct val="150000"/>
              </a:lnSpc>
            </a:pPr>
            <a:endParaRPr lang="en-US" sz="2000" dirty="0"/>
          </a:p>
          <a:p>
            <a:endParaRPr lang="en-US" sz="2000" dirty="0"/>
          </a:p>
        </p:txBody>
      </p:sp>
      <p:pic>
        <p:nvPicPr>
          <p:cNvPr id="5" name="Picture 4">
            <a:extLst>
              <a:ext uri="{FF2B5EF4-FFF2-40B4-BE49-F238E27FC236}">
                <a16:creationId xmlns:a16="http://schemas.microsoft.com/office/drawing/2014/main" id="{1FB87C81-84C0-0CA2-5F07-92135D17CCB8}"/>
              </a:ext>
            </a:extLst>
          </p:cNvPr>
          <p:cNvPicPr>
            <a:picLocks noChangeAspect="1"/>
          </p:cNvPicPr>
          <p:nvPr/>
        </p:nvPicPr>
        <p:blipFill>
          <a:blip r:embed="rId2"/>
          <a:stretch>
            <a:fillRect/>
          </a:stretch>
        </p:blipFill>
        <p:spPr>
          <a:xfrm>
            <a:off x="3560127" y="5172938"/>
            <a:ext cx="5583873" cy="1381973"/>
          </a:xfrm>
          <a:prstGeom prst="rect">
            <a:avLst/>
          </a:prstGeom>
        </p:spPr>
      </p:pic>
    </p:spTree>
    <p:extLst>
      <p:ext uri="{BB962C8B-B14F-4D97-AF65-F5344CB8AC3E}">
        <p14:creationId xmlns:p14="http://schemas.microsoft.com/office/powerpoint/2010/main" val="3607231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7022CC-4409-85B0-FD12-9F0E08F79D2C}"/>
              </a:ext>
            </a:extLst>
          </p:cNvPr>
          <p:cNvSpPr>
            <a:spLocks noGrp="1"/>
          </p:cNvSpPr>
          <p:nvPr>
            <p:ph idx="1"/>
          </p:nvPr>
        </p:nvSpPr>
        <p:spPr>
          <a:xfrm>
            <a:off x="1502950" y="1839074"/>
            <a:ext cx="9603275" cy="4921815"/>
          </a:xfrm>
        </p:spPr>
        <p:txBody>
          <a:bodyPr/>
          <a:lstStyle/>
          <a:p>
            <a:r>
              <a:rPr lang="en-IN" dirty="0"/>
              <a:t>Run this on each of the decision Tree</a:t>
            </a:r>
          </a:p>
          <a:p>
            <a:r>
              <a:rPr lang="en-IN" dirty="0"/>
              <a:t>Take the decision given by the majority of the trees.(if 5 “yes” and 2 “no”, then the patient has “heart diseases”).</a:t>
            </a:r>
          </a:p>
          <a:p>
            <a:r>
              <a:rPr lang="en-IN" dirty="0"/>
              <a:t>This method taking many base learners(</a:t>
            </a:r>
            <a:r>
              <a:rPr lang="en-IN" dirty="0" err="1"/>
              <a:t>i.e</a:t>
            </a:r>
            <a:r>
              <a:rPr lang="en-IN" dirty="0"/>
              <a:t>) decision trees and aggregating the decision of the majority population is called “Bagging”</a:t>
            </a:r>
          </a:p>
          <a:p>
            <a:r>
              <a:rPr lang="en-IN" dirty="0"/>
              <a:t>The Randomness involved in the training data make the random forest classify more accurately the “in seen test data set”</a:t>
            </a:r>
          </a:p>
          <a:p>
            <a:r>
              <a:rPr lang="en-IN" dirty="0"/>
              <a:t>Therefore yielding low variance compared to decision tree.</a:t>
            </a:r>
          </a:p>
        </p:txBody>
      </p:sp>
    </p:spTree>
    <p:extLst>
      <p:ext uri="{BB962C8B-B14F-4D97-AF65-F5344CB8AC3E}">
        <p14:creationId xmlns:p14="http://schemas.microsoft.com/office/powerpoint/2010/main" val="421753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D4A65-704A-C56A-EF61-F09F947DDEDB}"/>
              </a:ext>
            </a:extLst>
          </p:cNvPr>
          <p:cNvSpPr>
            <a:spLocks noGrp="1"/>
          </p:cNvSpPr>
          <p:nvPr>
            <p:ph type="title"/>
          </p:nvPr>
        </p:nvSpPr>
        <p:spPr/>
        <p:txBody>
          <a:bodyPr/>
          <a:lstStyle/>
          <a:p>
            <a:r>
              <a:rPr lang="en-IN" dirty="0"/>
              <a:t>Examples </a:t>
            </a:r>
          </a:p>
        </p:txBody>
      </p:sp>
      <p:sp>
        <p:nvSpPr>
          <p:cNvPr id="3" name="Content Placeholder 2">
            <a:extLst>
              <a:ext uri="{FF2B5EF4-FFF2-40B4-BE49-F238E27FC236}">
                <a16:creationId xmlns:a16="http://schemas.microsoft.com/office/drawing/2014/main" id="{056D0010-301F-05E5-68C8-81FD97860E23}"/>
              </a:ext>
            </a:extLst>
          </p:cNvPr>
          <p:cNvSpPr>
            <a:spLocks noGrp="1"/>
          </p:cNvSpPr>
          <p:nvPr>
            <p:ph idx="1"/>
          </p:nvPr>
        </p:nvSpPr>
        <p:spPr/>
        <p:txBody>
          <a:bodyPr/>
          <a:lstStyle/>
          <a:p>
            <a:r>
              <a:rPr lang="en-US" b="0" i="0" dirty="0">
                <a:solidFill>
                  <a:srgbClr val="222222"/>
                </a:solidFill>
                <a:effectLst/>
                <a:latin typeface="Verdana" panose="020B0604030504040204" pitchFamily="34" charset="0"/>
              </a:rPr>
              <a:t>The problem statement is that looking to buy a house, but you’re unable to decide which one to buy. For this reason, you visit the agent and give you the list of parameters that will help you to consider before buying a house. The list of parameters are:- House Price, Number of bedrooms, parking space, locality, available facilities.</a:t>
            </a:r>
          </a:p>
          <a:p>
            <a:r>
              <a:rPr lang="en-US" b="0" i="0" dirty="0">
                <a:solidFill>
                  <a:srgbClr val="222222"/>
                </a:solidFill>
                <a:effectLst/>
                <a:latin typeface="Verdana" panose="020B0604030504040204" pitchFamily="34" charset="0"/>
              </a:rPr>
              <a:t>Let’s form a single decision tree</a:t>
            </a:r>
            <a:endParaRPr lang="en-IN" dirty="0"/>
          </a:p>
        </p:txBody>
      </p:sp>
    </p:spTree>
    <p:extLst>
      <p:ext uri="{BB962C8B-B14F-4D97-AF65-F5344CB8AC3E}">
        <p14:creationId xmlns:p14="http://schemas.microsoft.com/office/powerpoint/2010/main" val="620065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E1E0B0-D869-5EB2-4797-76F08588DEB2}"/>
              </a:ext>
            </a:extLst>
          </p:cNvPr>
          <p:cNvPicPr>
            <a:picLocks noChangeAspect="1"/>
          </p:cNvPicPr>
          <p:nvPr/>
        </p:nvPicPr>
        <p:blipFill>
          <a:blip r:embed="rId2"/>
          <a:stretch>
            <a:fillRect/>
          </a:stretch>
        </p:blipFill>
        <p:spPr>
          <a:xfrm>
            <a:off x="808521" y="263092"/>
            <a:ext cx="10289407" cy="4501413"/>
          </a:xfrm>
          <a:prstGeom prst="rect">
            <a:avLst/>
          </a:prstGeom>
        </p:spPr>
      </p:pic>
      <p:sp>
        <p:nvSpPr>
          <p:cNvPr id="4" name="TextBox 3">
            <a:extLst>
              <a:ext uri="{FF2B5EF4-FFF2-40B4-BE49-F238E27FC236}">
                <a16:creationId xmlns:a16="http://schemas.microsoft.com/office/drawing/2014/main" id="{B7FDA930-2182-58FA-D237-BED3BE00C184}"/>
              </a:ext>
            </a:extLst>
          </p:cNvPr>
          <p:cNvSpPr txBox="1"/>
          <p:nvPr/>
        </p:nvSpPr>
        <p:spPr>
          <a:xfrm>
            <a:off x="1001027" y="5216893"/>
            <a:ext cx="10404910"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Now earlies said that Random forest is formed multiple decision tree it randomly selected the set of parameters for each different decision tree.</a:t>
            </a:r>
            <a:endParaRPr lang="en-IN" dirty="0"/>
          </a:p>
        </p:txBody>
      </p:sp>
    </p:spTree>
    <p:extLst>
      <p:ext uri="{BB962C8B-B14F-4D97-AF65-F5344CB8AC3E}">
        <p14:creationId xmlns:p14="http://schemas.microsoft.com/office/powerpoint/2010/main" val="3127588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E2E398-BE94-5AF6-BAAA-35CF30D26E9A}"/>
              </a:ext>
            </a:extLst>
          </p:cNvPr>
          <p:cNvPicPr>
            <a:picLocks noChangeAspect="1"/>
          </p:cNvPicPr>
          <p:nvPr/>
        </p:nvPicPr>
        <p:blipFill>
          <a:blip r:embed="rId2"/>
          <a:stretch>
            <a:fillRect/>
          </a:stretch>
        </p:blipFill>
        <p:spPr>
          <a:xfrm>
            <a:off x="970193" y="758335"/>
            <a:ext cx="5517234" cy="5039067"/>
          </a:xfrm>
          <a:prstGeom prst="rect">
            <a:avLst/>
          </a:prstGeom>
        </p:spPr>
      </p:pic>
      <p:pic>
        <p:nvPicPr>
          <p:cNvPr id="5" name="Picture 4">
            <a:extLst>
              <a:ext uri="{FF2B5EF4-FFF2-40B4-BE49-F238E27FC236}">
                <a16:creationId xmlns:a16="http://schemas.microsoft.com/office/drawing/2014/main" id="{23F37AB3-956F-7B2E-18B5-DD71A1F8845B}"/>
              </a:ext>
            </a:extLst>
          </p:cNvPr>
          <p:cNvPicPr>
            <a:picLocks noChangeAspect="1"/>
          </p:cNvPicPr>
          <p:nvPr/>
        </p:nvPicPr>
        <p:blipFill>
          <a:blip r:embed="rId3"/>
          <a:stretch>
            <a:fillRect/>
          </a:stretch>
        </p:blipFill>
        <p:spPr>
          <a:xfrm>
            <a:off x="7010825" y="741491"/>
            <a:ext cx="4857125" cy="5055911"/>
          </a:xfrm>
          <a:prstGeom prst="rect">
            <a:avLst/>
          </a:prstGeom>
        </p:spPr>
      </p:pic>
    </p:spTree>
    <p:extLst>
      <p:ext uri="{BB962C8B-B14F-4D97-AF65-F5344CB8AC3E}">
        <p14:creationId xmlns:p14="http://schemas.microsoft.com/office/powerpoint/2010/main" val="1592468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CD099C-7531-89E4-EFEE-47ABBABA9841}"/>
              </a:ext>
            </a:extLst>
          </p:cNvPr>
          <p:cNvSpPr txBox="1"/>
          <p:nvPr/>
        </p:nvSpPr>
        <p:spPr>
          <a:xfrm>
            <a:off x="1183907" y="1717442"/>
            <a:ext cx="10048775" cy="31700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Here we have created multiple decision trees i.e. 3 With using given 3 parameters in the dataset. Each decision tree predicts some output from data a variable and we get the aggregate of that value to predict the outcome in the random forest.</a:t>
            </a:r>
          </a:p>
          <a:p>
            <a:r>
              <a:rPr lang="en-US"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Simple words after building the model of the random forest it to get the prediction to take majority value in case of classification and aggregate in case of regression.</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 this is also a difference between Decision tree and Random Forest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6577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3FEF-B070-7CE6-8ADD-B116BD22167F}"/>
              </a:ext>
            </a:extLst>
          </p:cNvPr>
          <p:cNvSpPr>
            <a:spLocks noGrp="1"/>
          </p:cNvSpPr>
          <p:nvPr>
            <p:ph type="title"/>
          </p:nvPr>
        </p:nvSpPr>
        <p:spPr>
          <a:xfrm>
            <a:off x="838200" y="895149"/>
            <a:ext cx="10515600" cy="1183908"/>
          </a:xfrm>
        </p:spPr>
        <p:txBody>
          <a:bodyPr/>
          <a:lstStyle/>
          <a:p>
            <a:r>
              <a:rPr lang="en-IN" b="1" dirty="0">
                <a:solidFill>
                  <a:schemeClr val="accent1">
                    <a:lumMod val="50000"/>
                  </a:schemeClr>
                </a:solidFill>
                <a:effectLst>
                  <a:outerShdw blurRad="38100" dist="38100" dir="2700000" algn="tl">
                    <a:srgbClr val="000000">
                      <a:alpha val="43137"/>
                    </a:srgbClr>
                  </a:outerShdw>
                </a:effectLst>
              </a:rPr>
              <a:t>Random Forest:</a:t>
            </a:r>
          </a:p>
        </p:txBody>
      </p:sp>
      <p:sp>
        <p:nvSpPr>
          <p:cNvPr id="3" name="Content Placeholder 2">
            <a:extLst>
              <a:ext uri="{FF2B5EF4-FFF2-40B4-BE49-F238E27FC236}">
                <a16:creationId xmlns:a16="http://schemas.microsoft.com/office/drawing/2014/main" id="{ED40ADEC-7CAD-41B5-277B-7FEF6B1EE5C9}"/>
              </a:ext>
            </a:extLst>
          </p:cNvPr>
          <p:cNvSpPr>
            <a:spLocks noGrp="1"/>
          </p:cNvSpPr>
          <p:nvPr>
            <p:ph idx="1"/>
          </p:nvPr>
        </p:nvSpPr>
        <p:spPr>
          <a:xfrm>
            <a:off x="838199" y="1934679"/>
            <a:ext cx="11241505" cy="3946358"/>
          </a:xfrm>
        </p:spPr>
        <p:txBody>
          <a:bodyPr>
            <a:normAutofit fontScale="92500" lnSpcReduction="10000"/>
          </a:bodyPr>
          <a:lstStyle/>
          <a:p>
            <a:r>
              <a:rPr lang="en-IN" sz="3200" dirty="0"/>
              <a:t>A Random forest is a type of ensemble learning algorithm that trains multiple decision trees on random subsets of the data and then combines their prediction to make a final prediction .This can improve the performance of the model compared to using single decision tree</a:t>
            </a:r>
          </a:p>
          <a:p>
            <a:r>
              <a:rPr lang="en-IN" sz="3200" dirty="0"/>
              <a:t>The greater number of trees in the forest leads to higher accuracy and prevents the problem of overfitting.</a:t>
            </a:r>
          </a:p>
        </p:txBody>
      </p:sp>
    </p:spTree>
    <p:extLst>
      <p:ext uri="{BB962C8B-B14F-4D97-AF65-F5344CB8AC3E}">
        <p14:creationId xmlns:p14="http://schemas.microsoft.com/office/powerpoint/2010/main" val="852968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4D25-2543-0443-DB8E-7105B1F9AF4D}"/>
              </a:ext>
            </a:extLst>
          </p:cNvPr>
          <p:cNvSpPr>
            <a:spLocks noGrp="1"/>
          </p:cNvSpPr>
          <p:nvPr>
            <p:ph type="title"/>
          </p:nvPr>
        </p:nvSpPr>
        <p:spPr/>
        <p:txBody>
          <a:bodyPr/>
          <a:lstStyle/>
          <a:p>
            <a:r>
              <a:rPr lang="en-US" dirty="0"/>
              <a:t>The Mathematics Behind Random Forest</a:t>
            </a:r>
            <a:endParaRPr lang="en-IN" dirty="0"/>
          </a:p>
        </p:txBody>
      </p:sp>
      <p:sp>
        <p:nvSpPr>
          <p:cNvPr id="3" name="Content Placeholder 2">
            <a:extLst>
              <a:ext uri="{FF2B5EF4-FFF2-40B4-BE49-F238E27FC236}">
                <a16:creationId xmlns:a16="http://schemas.microsoft.com/office/drawing/2014/main" id="{0338FB34-D429-A765-CF82-2F28BAD3F4D6}"/>
              </a:ext>
            </a:extLst>
          </p:cNvPr>
          <p:cNvSpPr>
            <a:spLocks noGrp="1"/>
          </p:cNvSpPr>
          <p:nvPr>
            <p:ph idx="1"/>
          </p:nvPr>
        </p:nvSpPr>
        <p:spPr/>
        <p:txBody>
          <a:bodyPr/>
          <a:lstStyle/>
          <a:p>
            <a:pPr algn="l"/>
            <a:r>
              <a:rPr lang="en-IN" b="1" i="0" dirty="0">
                <a:solidFill>
                  <a:srgbClr val="222222"/>
                </a:solidFill>
                <a:effectLst/>
                <a:latin typeface="Verdana" panose="020B0604030504040204" pitchFamily="34" charset="0"/>
              </a:rPr>
              <a:t>Gini Index :</a:t>
            </a:r>
          </a:p>
          <a:p>
            <a:pPr marL="457200" lvl="1" indent="0">
              <a:buNone/>
            </a:pPr>
            <a:r>
              <a:rPr lang="en-US" b="0" i="0" dirty="0">
                <a:solidFill>
                  <a:srgbClr val="222222"/>
                </a:solidFill>
                <a:effectLst/>
                <a:latin typeface="Verdana" panose="020B0604030504040204" pitchFamily="34" charset="0"/>
              </a:rPr>
              <a:t>Method to split out the data is the Gini index, it checks the impurity or purity of data it is used in the CART( Classification and Regression Tree) algorithm like Decision Tree.</a:t>
            </a:r>
          </a:p>
          <a:p>
            <a:pPr algn="l"/>
            <a:r>
              <a:rPr lang="en-US" b="0" i="0" dirty="0">
                <a:solidFill>
                  <a:srgbClr val="222222"/>
                </a:solidFill>
                <a:effectLst/>
                <a:latin typeface="Verdana" panose="020B0604030504040204" pitchFamily="34" charset="0"/>
              </a:rPr>
              <a:t>It creates a binary split and the CART algorithm uses it to create a binary split.</a:t>
            </a:r>
          </a:p>
          <a:p>
            <a:pPr algn="l"/>
            <a:r>
              <a:rPr lang="en-US" b="0" i="0" dirty="0">
                <a:solidFill>
                  <a:srgbClr val="222222"/>
                </a:solidFill>
                <a:effectLst/>
                <a:latin typeface="Verdana" panose="020B0604030504040204" pitchFamily="34" charset="0"/>
              </a:rPr>
              <a:t>An attribute is low Gini index is preferred as the root node</a:t>
            </a:r>
          </a:p>
          <a:p>
            <a:endParaRPr lang="en-IN" dirty="0"/>
          </a:p>
        </p:txBody>
      </p:sp>
    </p:spTree>
    <p:extLst>
      <p:ext uri="{BB962C8B-B14F-4D97-AF65-F5344CB8AC3E}">
        <p14:creationId xmlns:p14="http://schemas.microsoft.com/office/powerpoint/2010/main" val="377984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C0699E-723C-8112-AE26-BBA03775DB4C}"/>
              </a:ext>
            </a:extLst>
          </p:cNvPr>
          <p:cNvSpPr txBox="1"/>
          <p:nvPr/>
        </p:nvSpPr>
        <p:spPr>
          <a:xfrm>
            <a:off x="652912" y="616017"/>
            <a:ext cx="11022531" cy="236988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000" b="1" dirty="0"/>
              <a:t>Formula to calculate Gini index is:-</a:t>
            </a:r>
          </a:p>
          <a:p>
            <a:endParaRPr lang="en-US" sz="2000" dirty="0"/>
          </a:p>
          <a:p>
            <a:pPr lvl="4"/>
            <a:r>
              <a:rPr lang="en-US" b="1" dirty="0">
                <a:solidFill>
                  <a:schemeClr val="accent2">
                    <a:lumMod val="50000"/>
                  </a:schemeClr>
                </a:solidFill>
              </a:rPr>
              <a:t>Gini Index= 1- ∑jPj2</a:t>
            </a:r>
          </a:p>
          <a:p>
            <a:endParaRPr lang="en-US" dirty="0"/>
          </a:p>
          <a:p>
            <a:r>
              <a:rPr lang="en-US" b="1" dirty="0"/>
              <a:t>Information Gain :</a:t>
            </a:r>
          </a:p>
          <a:p>
            <a:r>
              <a:rPr lang="en-US" dirty="0"/>
              <a:t>	Information gain is calculated with the use of entropy in the data set and the attribute entropy, It gives us 	information about how much information a feature provides us with a class.</a:t>
            </a:r>
          </a:p>
          <a:p>
            <a:endParaRPr lang="en-US" dirty="0"/>
          </a:p>
        </p:txBody>
      </p:sp>
      <p:pic>
        <p:nvPicPr>
          <p:cNvPr id="3" name="Picture 2">
            <a:extLst>
              <a:ext uri="{FF2B5EF4-FFF2-40B4-BE49-F238E27FC236}">
                <a16:creationId xmlns:a16="http://schemas.microsoft.com/office/drawing/2014/main" id="{9B5E84C3-AC45-A5F4-8D77-7B5D81D66AC6}"/>
              </a:ext>
            </a:extLst>
          </p:cNvPr>
          <p:cNvPicPr>
            <a:picLocks noChangeAspect="1"/>
          </p:cNvPicPr>
          <p:nvPr/>
        </p:nvPicPr>
        <p:blipFill>
          <a:blip r:embed="rId2"/>
          <a:stretch>
            <a:fillRect/>
          </a:stretch>
        </p:blipFill>
        <p:spPr>
          <a:xfrm>
            <a:off x="2521819" y="3085298"/>
            <a:ext cx="4013735" cy="652861"/>
          </a:xfrm>
          <a:prstGeom prst="rect">
            <a:avLst/>
          </a:prstGeom>
        </p:spPr>
      </p:pic>
      <p:sp>
        <p:nvSpPr>
          <p:cNvPr id="4" name="Rectangle 3">
            <a:extLst>
              <a:ext uri="{FF2B5EF4-FFF2-40B4-BE49-F238E27FC236}">
                <a16:creationId xmlns:a16="http://schemas.microsoft.com/office/drawing/2014/main" id="{57F14028-A58A-9F67-FA74-861F2A45BF24}"/>
              </a:ext>
            </a:extLst>
          </p:cNvPr>
          <p:cNvSpPr/>
          <p:nvPr/>
        </p:nvSpPr>
        <p:spPr>
          <a:xfrm>
            <a:off x="2223436" y="1222408"/>
            <a:ext cx="2723949" cy="5293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E86DC1A0-11F7-EFB3-0062-69A8EBDD6D2A}"/>
              </a:ext>
            </a:extLst>
          </p:cNvPr>
          <p:cNvSpPr txBox="1"/>
          <p:nvPr/>
        </p:nvSpPr>
        <p:spPr>
          <a:xfrm>
            <a:off x="770022" y="3872104"/>
            <a:ext cx="10443410" cy="2031325"/>
          </a:xfrm>
          <a:prstGeom prst="rect">
            <a:avLst/>
          </a:prstGeom>
          <a:noFill/>
        </p:spPr>
        <p:txBody>
          <a:bodyPr wrap="square" rtlCol="0">
            <a:spAutoFit/>
          </a:bodyPr>
          <a:lstStyle/>
          <a:p>
            <a:r>
              <a:rPr lang="en-US" dirty="0"/>
              <a:t>Entropy measures the impurity or randomness is present in the given data. It is used to decide the root node in the decision tree to split out the data.</a:t>
            </a:r>
          </a:p>
          <a:p>
            <a:endParaRPr lang="en-US" dirty="0"/>
          </a:p>
          <a:p>
            <a:r>
              <a:rPr lang="en-US" b="1" dirty="0"/>
              <a:t>Formula to calculate information gain </a:t>
            </a:r>
          </a:p>
          <a:p>
            <a:pPr lvl="1"/>
            <a:r>
              <a:rPr lang="en-US" dirty="0"/>
              <a:t>	</a:t>
            </a:r>
            <a:r>
              <a:rPr lang="en-US" dirty="0">
                <a:solidFill>
                  <a:schemeClr val="accent2">
                    <a:lumMod val="50000"/>
                  </a:schemeClr>
                </a:solidFill>
              </a:rPr>
              <a:t>Information Gain= Entropy(S)- [(Weighted Avg) *Entropy(each feature) ]</a:t>
            </a:r>
          </a:p>
          <a:p>
            <a:endParaRPr lang="en-US" dirty="0">
              <a:solidFill>
                <a:schemeClr val="accent2">
                  <a:lumMod val="50000"/>
                </a:schemeClr>
              </a:solidFill>
            </a:endParaRPr>
          </a:p>
          <a:p>
            <a:r>
              <a:rPr lang="en-US" dirty="0"/>
              <a:t>Highest the information gain we select that feature as the </a:t>
            </a:r>
            <a:r>
              <a:rPr lang="en-US" dirty="0">
                <a:solidFill>
                  <a:srgbClr val="FF0000"/>
                </a:solidFill>
              </a:rPr>
              <a:t>root node</a:t>
            </a:r>
            <a:endParaRPr lang="en-IN" dirty="0">
              <a:solidFill>
                <a:srgbClr val="FF0000"/>
              </a:solidFill>
            </a:endParaRPr>
          </a:p>
        </p:txBody>
      </p:sp>
    </p:spTree>
    <p:extLst>
      <p:ext uri="{BB962C8B-B14F-4D97-AF65-F5344CB8AC3E}">
        <p14:creationId xmlns:p14="http://schemas.microsoft.com/office/powerpoint/2010/main" val="184112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31210-6F3C-06C2-D434-3B73B220EC32}"/>
              </a:ext>
            </a:extLst>
          </p:cNvPr>
          <p:cNvSpPr>
            <a:spLocks noGrp="1"/>
          </p:cNvSpPr>
          <p:nvPr>
            <p:ph type="title"/>
          </p:nvPr>
        </p:nvSpPr>
        <p:spPr/>
        <p:txBody>
          <a:bodyPr/>
          <a:lstStyle/>
          <a:p>
            <a:r>
              <a:rPr lang="en-IN" dirty="0"/>
              <a:t>When to use entropy and Gini impurity</a:t>
            </a:r>
          </a:p>
        </p:txBody>
      </p:sp>
      <p:sp>
        <p:nvSpPr>
          <p:cNvPr id="3" name="Content Placeholder 2">
            <a:extLst>
              <a:ext uri="{FF2B5EF4-FFF2-40B4-BE49-F238E27FC236}">
                <a16:creationId xmlns:a16="http://schemas.microsoft.com/office/drawing/2014/main" id="{280F2F14-EF2E-A60F-9AD6-C9B2AF245CA0}"/>
              </a:ext>
            </a:extLst>
          </p:cNvPr>
          <p:cNvSpPr>
            <a:spLocks noGrp="1"/>
          </p:cNvSpPr>
          <p:nvPr>
            <p:ph idx="1"/>
          </p:nvPr>
        </p:nvSpPr>
        <p:spPr/>
        <p:txBody>
          <a:bodyPr/>
          <a:lstStyle/>
          <a:p>
            <a:r>
              <a:rPr lang="en-IN" dirty="0"/>
              <a:t>Entropy and Gini impurity both tell how the pure split with any feature.</a:t>
            </a:r>
          </a:p>
          <a:p>
            <a:r>
              <a:rPr lang="en-IN" dirty="0"/>
              <a:t>But Gini impurity is better than entropy let us take with an example.</a:t>
            </a:r>
          </a:p>
          <a:p>
            <a:r>
              <a:rPr lang="en-IN" dirty="0"/>
              <a:t>Gini impurity is more computational then entropy</a:t>
            </a:r>
          </a:p>
        </p:txBody>
      </p:sp>
    </p:spTree>
    <p:extLst>
      <p:ext uri="{BB962C8B-B14F-4D97-AF65-F5344CB8AC3E}">
        <p14:creationId xmlns:p14="http://schemas.microsoft.com/office/powerpoint/2010/main" val="2586375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BB287-E5BE-4540-BC5F-7E266189580F}"/>
              </a:ext>
            </a:extLst>
          </p:cNvPr>
          <p:cNvPicPr>
            <a:picLocks noChangeAspect="1"/>
          </p:cNvPicPr>
          <p:nvPr/>
        </p:nvPicPr>
        <p:blipFill>
          <a:blip r:embed="rId2"/>
          <a:stretch>
            <a:fillRect/>
          </a:stretch>
        </p:blipFill>
        <p:spPr>
          <a:xfrm>
            <a:off x="1424538" y="194912"/>
            <a:ext cx="9124749" cy="6468176"/>
          </a:xfrm>
          <a:prstGeom prst="rect">
            <a:avLst/>
          </a:prstGeom>
        </p:spPr>
      </p:pic>
    </p:spTree>
    <p:extLst>
      <p:ext uri="{BB962C8B-B14F-4D97-AF65-F5344CB8AC3E}">
        <p14:creationId xmlns:p14="http://schemas.microsoft.com/office/powerpoint/2010/main" val="854588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89F2E8-F8BC-03A4-0C89-C7FE7B2D9BCD}"/>
              </a:ext>
            </a:extLst>
          </p:cNvPr>
          <p:cNvSpPr txBox="1"/>
          <p:nvPr/>
        </p:nvSpPr>
        <p:spPr>
          <a:xfrm>
            <a:off x="433137" y="375385"/>
            <a:ext cx="11492563" cy="923330"/>
          </a:xfrm>
          <a:prstGeom prst="rect">
            <a:avLst/>
          </a:prstGeom>
          <a:noFill/>
        </p:spPr>
        <p:txBody>
          <a:bodyPr wrap="square" rtlCol="0">
            <a:spAutoFit/>
          </a:bodyPr>
          <a:lstStyle/>
          <a:p>
            <a:r>
              <a:rPr lang="en-US" dirty="0"/>
              <a:t>A Gini score gives an idea of how good a split is by how mixed the classes are in the two groups created by the split. A perfect separation results in a Gini score of 0, whereas the worst case split that results in 50/50 classes. We calculate it for every row and split the data accordingly in our binary tree. We repeat this process recursively.</a:t>
            </a:r>
            <a:endParaRPr lang="en-IN" dirty="0"/>
          </a:p>
        </p:txBody>
      </p:sp>
      <p:pic>
        <p:nvPicPr>
          <p:cNvPr id="5" name="Picture 4">
            <a:extLst>
              <a:ext uri="{FF2B5EF4-FFF2-40B4-BE49-F238E27FC236}">
                <a16:creationId xmlns:a16="http://schemas.microsoft.com/office/drawing/2014/main" id="{2640C959-85B8-6450-C10E-74E1435E4163}"/>
              </a:ext>
            </a:extLst>
          </p:cNvPr>
          <p:cNvPicPr>
            <a:picLocks noChangeAspect="1"/>
          </p:cNvPicPr>
          <p:nvPr/>
        </p:nvPicPr>
        <p:blipFill>
          <a:blip r:embed="rId2"/>
          <a:stretch>
            <a:fillRect/>
          </a:stretch>
        </p:blipFill>
        <p:spPr>
          <a:xfrm>
            <a:off x="1791851" y="1373724"/>
            <a:ext cx="8608298" cy="5108891"/>
          </a:xfrm>
          <a:prstGeom prst="rect">
            <a:avLst/>
          </a:prstGeom>
        </p:spPr>
      </p:pic>
    </p:spTree>
    <p:extLst>
      <p:ext uri="{BB962C8B-B14F-4D97-AF65-F5344CB8AC3E}">
        <p14:creationId xmlns:p14="http://schemas.microsoft.com/office/powerpoint/2010/main" val="185976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38AA3-B98C-029D-0DFE-EA7C60832B66}"/>
              </a:ext>
            </a:extLst>
          </p:cNvPr>
          <p:cNvPicPr>
            <a:picLocks noChangeAspect="1"/>
          </p:cNvPicPr>
          <p:nvPr/>
        </p:nvPicPr>
        <p:blipFill>
          <a:blip r:embed="rId2"/>
          <a:stretch>
            <a:fillRect/>
          </a:stretch>
        </p:blipFill>
        <p:spPr>
          <a:xfrm>
            <a:off x="1689697" y="789189"/>
            <a:ext cx="8812605" cy="4523956"/>
          </a:xfrm>
          <a:prstGeom prst="rect">
            <a:avLst/>
          </a:prstGeom>
        </p:spPr>
      </p:pic>
    </p:spTree>
    <p:extLst>
      <p:ext uri="{BB962C8B-B14F-4D97-AF65-F5344CB8AC3E}">
        <p14:creationId xmlns:p14="http://schemas.microsoft.com/office/powerpoint/2010/main" val="2522076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AFCC71-5121-B6B8-5788-CA4B7C5406A7}"/>
              </a:ext>
            </a:extLst>
          </p:cNvPr>
          <p:cNvPicPr>
            <a:picLocks noChangeAspect="1"/>
          </p:cNvPicPr>
          <p:nvPr/>
        </p:nvPicPr>
        <p:blipFill>
          <a:blip r:embed="rId2"/>
          <a:stretch>
            <a:fillRect/>
          </a:stretch>
        </p:blipFill>
        <p:spPr>
          <a:xfrm>
            <a:off x="225218" y="105879"/>
            <a:ext cx="6926354" cy="3106838"/>
          </a:xfrm>
          <a:prstGeom prst="rect">
            <a:avLst/>
          </a:prstGeom>
        </p:spPr>
      </p:pic>
      <p:pic>
        <p:nvPicPr>
          <p:cNvPr id="5" name="Picture 4">
            <a:extLst>
              <a:ext uri="{FF2B5EF4-FFF2-40B4-BE49-F238E27FC236}">
                <a16:creationId xmlns:a16="http://schemas.microsoft.com/office/drawing/2014/main" id="{FAF0DCCF-9A5B-E349-A430-D7C0CF36F629}"/>
              </a:ext>
            </a:extLst>
          </p:cNvPr>
          <p:cNvPicPr>
            <a:picLocks noChangeAspect="1"/>
          </p:cNvPicPr>
          <p:nvPr/>
        </p:nvPicPr>
        <p:blipFill>
          <a:blip r:embed="rId3"/>
          <a:stretch>
            <a:fillRect/>
          </a:stretch>
        </p:blipFill>
        <p:spPr>
          <a:xfrm>
            <a:off x="4023360" y="3303896"/>
            <a:ext cx="7594332" cy="3216632"/>
          </a:xfrm>
          <a:prstGeom prst="rect">
            <a:avLst/>
          </a:prstGeom>
        </p:spPr>
      </p:pic>
    </p:spTree>
    <p:extLst>
      <p:ext uri="{BB962C8B-B14F-4D97-AF65-F5344CB8AC3E}">
        <p14:creationId xmlns:p14="http://schemas.microsoft.com/office/powerpoint/2010/main" val="2677726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83029-2665-AB3D-09AB-37C3E703F42D}"/>
              </a:ext>
            </a:extLst>
          </p:cNvPr>
          <p:cNvPicPr>
            <a:picLocks noChangeAspect="1"/>
          </p:cNvPicPr>
          <p:nvPr/>
        </p:nvPicPr>
        <p:blipFill>
          <a:blip r:embed="rId2"/>
          <a:stretch>
            <a:fillRect/>
          </a:stretch>
        </p:blipFill>
        <p:spPr>
          <a:xfrm>
            <a:off x="295869" y="344449"/>
            <a:ext cx="7768560" cy="3296307"/>
          </a:xfrm>
          <a:prstGeom prst="rect">
            <a:avLst/>
          </a:prstGeom>
        </p:spPr>
      </p:pic>
      <p:pic>
        <p:nvPicPr>
          <p:cNvPr id="5" name="Picture 4">
            <a:extLst>
              <a:ext uri="{FF2B5EF4-FFF2-40B4-BE49-F238E27FC236}">
                <a16:creationId xmlns:a16="http://schemas.microsoft.com/office/drawing/2014/main" id="{378DAC36-3E26-3847-82FA-E1942C6FE62C}"/>
              </a:ext>
            </a:extLst>
          </p:cNvPr>
          <p:cNvPicPr>
            <a:picLocks noChangeAspect="1"/>
          </p:cNvPicPr>
          <p:nvPr/>
        </p:nvPicPr>
        <p:blipFill>
          <a:blip r:embed="rId3"/>
          <a:stretch>
            <a:fillRect/>
          </a:stretch>
        </p:blipFill>
        <p:spPr>
          <a:xfrm>
            <a:off x="3424279" y="3756460"/>
            <a:ext cx="7384892" cy="3101540"/>
          </a:xfrm>
          <a:prstGeom prst="rect">
            <a:avLst/>
          </a:prstGeom>
        </p:spPr>
      </p:pic>
    </p:spTree>
    <p:extLst>
      <p:ext uri="{BB962C8B-B14F-4D97-AF65-F5344CB8AC3E}">
        <p14:creationId xmlns:p14="http://schemas.microsoft.com/office/powerpoint/2010/main" val="1812146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4ABB2E-D1CB-4F82-BC4B-75663DA7A766}"/>
              </a:ext>
            </a:extLst>
          </p:cNvPr>
          <p:cNvPicPr>
            <a:picLocks noChangeAspect="1"/>
          </p:cNvPicPr>
          <p:nvPr/>
        </p:nvPicPr>
        <p:blipFill>
          <a:blip r:embed="rId2"/>
          <a:stretch>
            <a:fillRect/>
          </a:stretch>
        </p:blipFill>
        <p:spPr>
          <a:xfrm>
            <a:off x="350645" y="661284"/>
            <a:ext cx="5745355" cy="2525893"/>
          </a:xfrm>
          <a:prstGeom prst="rect">
            <a:avLst/>
          </a:prstGeom>
        </p:spPr>
      </p:pic>
      <p:pic>
        <p:nvPicPr>
          <p:cNvPr id="5" name="Picture 4">
            <a:extLst>
              <a:ext uri="{FF2B5EF4-FFF2-40B4-BE49-F238E27FC236}">
                <a16:creationId xmlns:a16="http://schemas.microsoft.com/office/drawing/2014/main" id="{CF0ADF19-37D1-AD07-07A3-B4D0115C803B}"/>
              </a:ext>
            </a:extLst>
          </p:cNvPr>
          <p:cNvPicPr>
            <a:picLocks noChangeAspect="1"/>
          </p:cNvPicPr>
          <p:nvPr/>
        </p:nvPicPr>
        <p:blipFill>
          <a:blip r:embed="rId3"/>
          <a:stretch>
            <a:fillRect/>
          </a:stretch>
        </p:blipFill>
        <p:spPr>
          <a:xfrm>
            <a:off x="350645" y="3670823"/>
            <a:ext cx="5819149" cy="2596415"/>
          </a:xfrm>
          <a:prstGeom prst="rect">
            <a:avLst/>
          </a:prstGeom>
        </p:spPr>
      </p:pic>
      <p:pic>
        <p:nvPicPr>
          <p:cNvPr id="7" name="Picture 6">
            <a:extLst>
              <a:ext uri="{FF2B5EF4-FFF2-40B4-BE49-F238E27FC236}">
                <a16:creationId xmlns:a16="http://schemas.microsoft.com/office/drawing/2014/main" id="{91692D93-B940-EBFD-A6DB-55C5F85C0F7C}"/>
              </a:ext>
            </a:extLst>
          </p:cNvPr>
          <p:cNvPicPr>
            <a:picLocks noChangeAspect="1"/>
          </p:cNvPicPr>
          <p:nvPr/>
        </p:nvPicPr>
        <p:blipFill>
          <a:blip r:embed="rId4"/>
          <a:stretch>
            <a:fillRect/>
          </a:stretch>
        </p:blipFill>
        <p:spPr>
          <a:xfrm>
            <a:off x="6602931" y="661284"/>
            <a:ext cx="5380522" cy="2525893"/>
          </a:xfrm>
          <a:prstGeom prst="rect">
            <a:avLst/>
          </a:prstGeom>
        </p:spPr>
      </p:pic>
      <p:pic>
        <p:nvPicPr>
          <p:cNvPr id="9" name="Picture 8">
            <a:extLst>
              <a:ext uri="{FF2B5EF4-FFF2-40B4-BE49-F238E27FC236}">
                <a16:creationId xmlns:a16="http://schemas.microsoft.com/office/drawing/2014/main" id="{10FE11A8-2342-9C4A-09EE-63F23570CEA2}"/>
              </a:ext>
            </a:extLst>
          </p:cNvPr>
          <p:cNvPicPr>
            <a:picLocks noChangeAspect="1"/>
          </p:cNvPicPr>
          <p:nvPr/>
        </p:nvPicPr>
        <p:blipFill>
          <a:blip r:embed="rId5"/>
          <a:stretch>
            <a:fillRect/>
          </a:stretch>
        </p:blipFill>
        <p:spPr>
          <a:xfrm>
            <a:off x="6516767" y="3583457"/>
            <a:ext cx="5745355" cy="2613259"/>
          </a:xfrm>
          <a:prstGeom prst="rect">
            <a:avLst/>
          </a:prstGeom>
        </p:spPr>
      </p:pic>
    </p:spTree>
    <p:extLst>
      <p:ext uri="{BB962C8B-B14F-4D97-AF65-F5344CB8AC3E}">
        <p14:creationId xmlns:p14="http://schemas.microsoft.com/office/powerpoint/2010/main" val="2155063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7B6B9-00F3-471A-A90C-E3885FFEFAC4}"/>
              </a:ext>
            </a:extLst>
          </p:cNvPr>
          <p:cNvPicPr>
            <a:picLocks noChangeAspect="1"/>
          </p:cNvPicPr>
          <p:nvPr/>
        </p:nvPicPr>
        <p:blipFill>
          <a:blip r:embed="rId2"/>
          <a:stretch>
            <a:fillRect/>
          </a:stretch>
        </p:blipFill>
        <p:spPr>
          <a:xfrm>
            <a:off x="706380" y="152444"/>
            <a:ext cx="7940429" cy="3476282"/>
          </a:xfrm>
          <a:prstGeom prst="rect">
            <a:avLst/>
          </a:prstGeom>
        </p:spPr>
      </p:pic>
      <p:pic>
        <p:nvPicPr>
          <p:cNvPr id="5" name="Picture 4">
            <a:extLst>
              <a:ext uri="{FF2B5EF4-FFF2-40B4-BE49-F238E27FC236}">
                <a16:creationId xmlns:a16="http://schemas.microsoft.com/office/drawing/2014/main" id="{042CBD84-5791-953D-DCC8-33AA9A87F987}"/>
              </a:ext>
            </a:extLst>
          </p:cNvPr>
          <p:cNvPicPr>
            <a:picLocks noChangeAspect="1"/>
          </p:cNvPicPr>
          <p:nvPr/>
        </p:nvPicPr>
        <p:blipFill>
          <a:blip r:embed="rId3"/>
          <a:stretch>
            <a:fillRect/>
          </a:stretch>
        </p:blipFill>
        <p:spPr>
          <a:xfrm>
            <a:off x="4066097" y="3886556"/>
            <a:ext cx="6925954" cy="2883569"/>
          </a:xfrm>
          <a:prstGeom prst="rect">
            <a:avLst/>
          </a:prstGeom>
        </p:spPr>
      </p:pic>
    </p:spTree>
    <p:extLst>
      <p:ext uri="{BB962C8B-B14F-4D97-AF65-F5344CB8AC3E}">
        <p14:creationId xmlns:p14="http://schemas.microsoft.com/office/powerpoint/2010/main" val="1469307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8163-B0F2-322A-27E6-00DC97B2F2F1}"/>
              </a:ext>
            </a:extLst>
          </p:cNvPr>
          <p:cNvSpPr>
            <a:spLocks noGrp="1"/>
          </p:cNvSpPr>
          <p:nvPr>
            <p:ph type="title"/>
          </p:nvPr>
        </p:nvSpPr>
        <p:spPr>
          <a:xfrm>
            <a:off x="1451578" y="745979"/>
            <a:ext cx="9603275" cy="1049235"/>
          </a:xfrm>
        </p:spPr>
        <p:txBody>
          <a:bodyPr/>
          <a:lstStyle/>
          <a:p>
            <a:r>
              <a:rPr lang="en-IN" b="1" dirty="0">
                <a:solidFill>
                  <a:schemeClr val="accent1">
                    <a:lumMod val="50000"/>
                  </a:schemeClr>
                </a:solidFill>
              </a:rPr>
              <a:t>ENSEMBLE LEARNING</a:t>
            </a:r>
          </a:p>
        </p:txBody>
      </p:sp>
      <p:sp>
        <p:nvSpPr>
          <p:cNvPr id="3" name="Content Placeholder 2">
            <a:extLst>
              <a:ext uri="{FF2B5EF4-FFF2-40B4-BE49-F238E27FC236}">
                <a16:creationId xmlns:a16="http://schemas.microsoft.com/office/drawing/2014/main" id="{E5E209DD-8B96-C8BD-AE0F-BD751F200950}"/>
              </a:ext>
            </a:extLst>
          </p:cNvPr>
          <p:cNvSpPr>
            <a:spLocks noGrp="1"/>
          </p:cNvSpPr>
          <p:nvPr>
            <p:ph idx="1"/>
          </p:nvPr>
        </p:nvSpPr>
        <p:spPr/>
        <p:txBody>
          <a:bodyPr/>
          <a:lstStyle/>
          <a:p>
            <a:r>
              <a:rPr lang="en-IN" dirty="0"/>
              <a:t>Ensemble learning is a technique which take prediction from multiple machine learning algorithm or prediction from same algorithm multiple time, in order to make more accurate prediction.</a:t>
            </a:r>
          </a:p>
          <a:p>
            <a:endParaRPr lang="en-IN" dirty="0"/>
          </a:p>
        </p:txBody>
      </p:sp>
      <p:pic>
        <p:nvPicPr>
          <p:cNvPr id="5" name="Picture 4">
            <a:extLst>
              <a:ext uri="{FF2B5EF4-FFF2-40B4-BE49-F238E27FC236}">
                <a16:creationId xmlns:a16="http://schemas.microsoft.com/office/drawing/2014/main" id="{ED80B3EE-7386-D348-0A71-19687F287996}"/>
              </a:ext>
            </a:extLst>
          </p:cNvPr>
          <p:cNvPicPr>
            <a:picLocks noChangeAspect="1"/>
          </p:cNvPicPr>
          <p:nvPr/>
        </p:nvPicPr>
        <p:blipFill>
          <a:blip r:embed="rId2"/>
          <a:stretch>
            <a:fillRect/>
          </a:stretch>
        </p:blipFill>
        <p:spPr>
          <a:xfrm>
            <a:off x="6287622" y="3577935"/>
            <a:ext cx="5592974" cy="2052844"/>
          </a:xfrm>
          <a:prstGeom prst="rect">
            <a:avLst/>
          </a:prstGeom>
        </p:spPr>
      </p:pic>
      <p:pic>
        <p:nvPicPr>
          <p:cNvPr id="7" name="Picture 6">
            <a:extLst>
              <a:ext uri="{FF2B5EF4-FFF2-40B4-BE49-F238E27FC236}">
                <a16:creationId xmlns:a16="http://schemas.microsoft.com/office/drawing/2014/main" id="{77064185-AA3C-BE79-9281-C44F76680A52}"/>
              </a:ext>
            </a:extLst>
          </p:cNvPr>
          <p:cNvPicPr>
            <a:picLocks noChangeAspect="1"/>
          </p:cNvPicPr>
          <p:nvPr/>
        </p:nvPicPr>
        <p:blipFill>
          <a:blip r:embed="rId3"/>
          <a:stretch>
            <a:fillRect/>
          </a:stretch>
        </p:blipFill>
        <p:spPr>
          <a:xfrm>
            <a:off x="311404" y="3577935"/>
            <a:ext cx="5078746" cy="2038003"/>
          </a:xfrm>
          <a:prstGeom prst="rect">
            <a:avLst/>
          </a:prstGeom>
        </p:spPr>
      </p:pic>
    </p:spTree>
    <p:extLst>
      <p:ext uri="{BB962C8B-B14F-4D97-AF65-F5344CB8AC3E}">
        <p14:creationId xmlns:p14="http://schemas.microsoft.com/office/powerpoint/2010/main" val="561065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1DDF7-9CA9-8921-DA87-0ABA54BF8377}"/>
              </a:ext>
            </a:extLst>
          </p:cNvPr>
          <p:cNvPicPr>
            <a:picLocks noChangeAspect="1"/>
          </p:cNvPicPr>
          <p:nvPr/>
        </p:nvPicPr>
        <p:blipFill>
          <a:blip r:embed="rId2"/>
          <a:stretch>
            <a:fillRect/>
          </a:stretch>
        </p:blipFill>
        <p:spPr>
          <a:xfrm>
            <a:off x="1193533" y="693020"/>
            <a:ext cx="9827393" cy="5024386"/>
          </a:xfrm>
          <a:prstGeom prst="rect">
            <a:avLst/>
          </a:prstGeom>
        </p:spPr>
      </p:pic>
    </p:spTree>
    <p:extLst>
      <p:ext uri="{BB962C8B-B14F-4D97-AF65-F5344CB8AC3E}">
        <p14:creationId xmlns:p14="http://schemas.microsoft.com/office/powerpoint/2010/main" val="2100080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8D47-4F97-A80A-B736-1086869C8220}"/>
              </a:ext>
            </a:extLst>
          </p:cNvPr>
          <p:cNvSpPr>
            <a:spLocks noGrp="1"/>
          </p:cNvSpPr>
          <p:nvPr>
            <p:ph type="title"/>
          </p:nvPr>
        </p:nvSpPr>
        <p:spPr>
          <a:xfrm>
            <a:off x="1451579" y="1174282"/>
            <a:ext cx="9603275" cy="679472"/>
          </a:xfrm>
        </p:spPr>
        <p:txBody>
          <a:bodyPr>
            <a:normAutofit fontScale="90000"/>
          </a:bodyPr>
          <a:lstStyle/>
          <a:p>
            <a:r>
              <a:rPr lang="en-IN" b="1" dirty="0">
                <a:latin typeface="Times New Roman" panose="02020603050405020304" pitchFamily="18" charset="0"/>
                <a:cs typeface="Times New Roman" panose="02020603050405020304" pitchFamily="18" charset="0"/>
              </a:rPr>
              <a:t>Pros of Random Forest</a:t>
            </a:r>
            <a:br>
              <a:rPr lang="en-IN" dirty="0"/>
            </a:br>
            <a:endParaRPr lang="en-IN" dirty="0"/>
          </a:p>
        </p:txBody>
      </p:sp>
      <p:sp>
        <p:nvSpPr>
          <p:cNvPr id="3" name="Content Placeholder 2">
            <a:extLst>
              <a:ext uri="{FF2B5EF4-FFF2-40B4-BE49-F238E27FC236}">
                <a16:creationId xmlns:a16="http://schemas.microsoft.com/office/drawing/2014/main" id="{C33C7E09-0518-5AF5-4EB3-B51A03CAFC79}"/>
              </a:ext>
            </a:extLst>
          </p:cNvPr>
          <p:cNvSpPr>
            <a:spLocks noGrp="1"/>
          </p:cNvSpPr>
          <p:nvPr>
            <p:ph idx="1"/>
          </p:nvPr>
        </p:nvSpPr>
        <p:spPr/>
        <p:txBody>
          <a:bodyPr/>
          <a:lstStyle/>
          <a:p>
            <a:pPr algn="l">
              <a:buFont typeface="Arial" panose="020B0604020202020204" pitchFamily="34" charset="0"/>
              <a:buChar char="•"/>
            </a:pPr>
            <a:r>
              <a:rPr lang="en-US" b="0" i="0" dirty="0">
                <a:solidFill>
                  <a:srgbClr val="222222"/>
                </a:solidFill>
                <a:effectLst/>
                <a:latin typeface="Verdana" panose="020B0604030504040204" pitchFamily="34" charset="0"/>
              </a:rPr>
              <a:t>It is used for both Classification and Regression tasks.</a:t>
            </a:r>
          </a:p>
          <a:p>
            <a:pPr algn="l">
              <a:buFont typeface="Arial" panose="020B0604020202020204" pitchFamily="34" charset="0"/>
              <a:buChar char="•"/>
            </a:pPr>
            <a:r>
              <a:rPr lang="en-US" b="0" i="0" dirty="0">
                <a:solidFill>
                  <a:srgbClr val="222222"/>
                </a:solidFill>
                <a:effectLst/>
                <a:latin typeface="Verdana" panose="020B0604030504040204" pitchFamily="34" charset="0"/>
              </a:rPr>
              <a:t>It handle large dataset with high dimensionality.</a:t>
            </a:r>
          </a:p>
          <a:p>
            <a:pPr algn="l">
              <a:buFont typeface="Arial" panose="020B0604020202020204" pitchFamily="34" charset="0"/>
              <a:buChar char="•"/>
            </a:pPr>
            <a:r>
              <a:rPr lang="en-US" b="0" i="0" dirty="0">
                <a:solidFill>
                  <a:srgbClr val="222222"/>
                </a:solidFill>
                <a:effectLst/>
                <a:latin typeface="Verdana" panose="020B0604030504040204" pitchFamily="34" charset="0"/>
              </a:rPr>
              <a:t>Improve the accuracy of the model and prevents model to overfitting issue</a:t>
            </a:r>
          </a:p>
          <a:p>
            <a:pPr marL="0" indent="0">
              <a:buNone/>
            </a:pPr>
            <a:r>
              <a:rPr lang="en-IN" sz="2800" b="1" i="0" dirty="0">
                <a:solidFill>
                  <a:srgbClr val="111111"/>
                </a:solidFill>
                <a:effectLst/>
                <a:latin typeface="Times New Roman" panose="02020603050405020304" pitchFamily="18" charset="0"/>
                <a:cs typeface="Times New Roman" panose="02020603050405020304" pitchFamily="18" charset="0"/>
              </a:rPr>
              <a:t>CONS OF RANDOM FOREST</a:t>
            </a:r>
          </a:p>
          <a:p>
            <a:pPr algn="l">
              <a:buFont typeface="Arial" panose="020B0604020202020204" pitchFamily="34" charset="0"/>
              <a:buChar char="•"/>
            </a:pPr>
            <a:r>
              <a:rPr lang="en-US" b="0" i="0" dirty="0">
                <a:solidFill>
                  <a:srgbClr val="222222"/>
                </a:solidFill>
                <a:effectLst/>
                <a:latin typeface="Verdana" panose="020B0604030504040204" pitchFamily="34" charset="0"/>
              </a:rPr>
              <a:t>Slow prediction time once the model is created</a:t>
            </a:r>
          </a:p>
          <a:p>
            <a:pPr algn="l">
              <a:buFont typeface="Arial" panose="020B0604020202020204" pitchFamily="34" charset="0"/>
              <a:buChar char="•"/>
            </a:pPr>
            <a:r>
              <a:rPr lang="en-US" b="0" i="0" dirty="0">
                <a:solidFill>
                  <a:srgbClr val="222222"/>
                </a:solidFill>
                <a:effectLst/>
                <a:latin typeface="Verdana" panose="020B0604030504040204" pitchFamily="34" charset="0"/>
              </a:rPr>
              <a:t>it is not more suitable for Regression tasks.</a:t>
            </a:r>
          </a:p>
          <a:p>
            <a:endParaRPr lang="en-IN" dirty="0"/>
          </a:p>
        </p:txBody>
      </p:sp>
      <p:cxnSp>
        <p:nvCxnSpPr>
          <p:cNvPr id="5" name="Straight Connector 4">
            <a:extLst>
              <a:ext uri="{FF2B5EF4-FFF2-40B4-BE49-F238E27FC236}">
                <a16:creationId xmlns:a16="http://schemas.microsoft.com/office/drawing/2014/main" id="{6DC72403-3C77-F3B0-DA58-4E4942FFF657}"/>
              </a:ext>
            </a:extLst>
          </p:cNvPr>
          <p:cNvCxnSpPr/>
          <p:nvPr/>
        </p:nvCxnSpPr>
        <p:spPr>
          <a:xfrm>
            <a:off x="1294362" y="4456496"/>
            <a:ext cx="9603275"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864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FDB8BF-96CE-EE04-0247-F0338F4ACDC7}"/>
              </a:ext>
            </a:extLst>
          </p:cNvPr>
          <p:cNvPicPr>
            <a:picLocks noChangeAspect="1"/>
          </p:cNvPicPr>
          <p:nvPr/>
        </p:nvPicPr>
        <p:blipFill>
          <a:blip r:embed="rId2"/>
          <a:stretch>
            <a:fillRect/>
          </a:stretch>
        </p:blipFill>
        <p:spPr>
          <a:xfrm>
            <a:off x="1520792" y="1123750"/>
            <a:ext cx="9452008" cy="3859730"/>
          </a:xfrm>
          <a:prstGeom prst="rect">
            <a:avLst/>
          </a:prstGeom>
        </p:spPr>
      </p:pic>
    </p:spTree>
    <p:extLst>
      <p:ext uri="{BB962C8B-B14F-4D97-AF65-F5344CB8AC3E}">
        <p14:creationId xmlns:p14="http://schemas.microsoft.com/office/powerpoint/2010/main" val="262576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09B2-4ED4-CB0F-0FF6-3FA586E2BF9B}"/>
              </a:ext>
            </a:extLst>
          </p:cNvPr>
          <p:cNvSpPr>
            <a:spLocks noGrp="1"/>
          </p:cNvSpPr>
          <p:nvPr>
            <p:ph type="title"/>
          </p:nvPr>
        </p:nvSpPr>
        <p:spPr>
          <a:xfrm>
            <a:off x="902940" y="837398"/>
            <a:ext cx="10151914" cy="1178334"/>
          </a:xfrm>
        </p:spPr>
        <p:txBody>
          <a:bodyPr>
            <a:normAutofit/>
          </a:bodyPr>
          <a:lstStyle/>
          <a:p>
            <a:r>
              <a:rPr lang="en-IN" dirty="0"/>
              <a:t>Types of ensemble technique:</a:t>
            </a:r>
          </a:p>
        </p:txBody>
      </p:sp>
      <p:sp>
        <p:nvSpPr>
          <p:cNvPr id="3" name="Content Placeholder 2">
            <a:extLst>
              <a:ext uri="{FF2B5EF4-FFF2-40B4-BE49-F238E27FC236}">
                <a16:creationId xmlns:a16="http://schemas.microsoft.com/office/drawing/2014/main" id="{39F8BF2C-D8ED-1989-3F30-2DAD8BD136B9}"/>
              </a:ext>
            </a:extLst>
          </p:cNvPr>
          <p:cNvSpPr>
            <a:spLocks noGrp="1"/>
          </p:cNvSpPr>
          <p:nvPr>
            <p:ph idx="1"/>
          </p:nvPr>
        </p:nvSpPr>
        <p:spPr>
          <a:xfrm>
            <a:off x="902941" y="2015732"/>
            <a:ext cx="10657000" cy="3450613"/>
          </a:xfrm>
        </p:spPr>
        <p:txBody>
          <a:bodyPr>
            <a:normAutofit/>
          </a:bodyPr>
          <a:lstStyle/>
          <a:p>
            <a:r>
              <a:rPr lang="en-IN" dirty="0"/>
              <a:t>Two type of ensemble techniques:</a:t>
            </a:r>
          </a:p>
          <a:p>
            <a:pPr marL="457200" indent="-457200">
              <a:buAutoNum type="arabicPeriod"/>
            </a:pPr>
            <a:r>
              <a:rPr lang="en-IN" dirty="0"/>
              <a:t>Bagging</a:t>
            </a:r>
          </a:p>
          <a:p>
            <a:pPr marL="457200" indent="-457200">
              <a:buAutoNum type="arabicPeriod"/>
            </a:pPr>
            <a:r>
              <a:rPr lang="en-IN" dirty="0"/>
              <a:t>Boosting</a:t>
            </a:r>
          </a:p>
          <a:p>
            <a:pPr marL="0" indent="0">
              <a:buNone/>
            </a:pPr>
            <a:r>
              <a:rPr lang="en-IN" b="1" dirty="0"/>
              <a:t>Bagging: </a:t>
            </a:r>
            <a:r>
              <a:rPr lang="en-IN" dirty="0"/>
              <a:t>also known as Bootstrap aggregating ,is a technique used to reduce the variance of decision tree by averaging the results of multiple decision trees trained on different subsets of the data</a:t>
            </a:r>
          </a:p>
          <a:p>
            <a:pPr marL="0" indent="0">
              <a:buNone/>
            </a:pPr>
            <a:r>
              <a:rPr lang="en-IN" b="1" dirty="0"/>
              <a:t>Boosting: </a:t>
            </a:r>
            <a:r>
              <a:rPr lang="en-IN" dirty="0"/>
              <a:t>is a technique that combines the predictions of multiple week models to create a strong, more accurate model. The most popular method of boosting is called AdaBoost.</a:t>
            </a:r>
          </a:p>
        </p:txBody>
      </p:sp>
    </p:spTree>
    <p:extLst>
      <p:ext uri="{BB962C8B-B14F-4D97-AF65-F5344CB8AC3E}">
        <p14:creationId xmlns:p14="http://schemas.microsoft.com/office/powerpoint/2010/main" val="296560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88715D-3C69-7B7F-3A82-A4309B679EF1}"/>
              </a:ext>
            </a:extLst>
          </p:cNvPr>
          <p:cNvPicPr>
            <a:picLocks noChangeAspect="1"/>
          </p:cNvPicPr>
          <p:nvPr/>
        </p:nvPicPr>
        <p:blipFill>
          <a:blip r:embed="rId2"/>
          <a:stretch>
            <a:fillRect/>
          </a:stretch>
        </p:blipFill>
        <p:spPr>
          <a:xfrm>
            <a:off x="1020279" y="360947"/>
            <a:ext cx="9914020" cy="6136105"/>
          </a:xfrm>
          <a:prstGeom prst="rect">
            <a:avLst/>
          </a:prstGeom>
        </p:spPr>
      </p:pic>
    </p:spTree>
    <p:extLst>
      <p:ext uri="{BB962C8B-B14F-4D97-AF65-F5344CB8AC3E}">
        <p14:creationId xmlns:p14="http://schemas.microsoft.com/office/powerpoint/2010/main" val="99939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237A-8AED-2020-55F7-55EE934D7681}"/>
              </a:ext>
            </a:extLst>
          </p:cNvPr>
          <p:cNvSpPr>
            <a:spLocks noGrp="1"/>
          </p:cNvSpPr>
          <p:nvPr>
            <p:ph type="title"/>
          </p:nvPr>
        </p:nvSpPr>
        <p:spPr/>
        <p:txBody>
          <a:bodyPr/>
          <a:lstStyle/>
          <a:p>
            <a:r>
              <a:rPr lang="en-IN" dirty="0"/>
              <a:t>Key points on Random Forest:</a:t>
            </a:r>
          </a:p>
        </p:txBody>
      </p:sp>
      <p:sp>
        <p:nvSpPr>
          <p:cNvPr id="3" name="Content Placeholder 2">
            <a:extLst>
              <a:ext uri="{FF2B5EF4-FFF2-40B4-BE49-F238E27FC236}">
                <a16:creationId xmlns:a16="http://schemas.microsoft.com/office/drawing/2014/main" id="{20E2D625-681D-D076-930E-6406B76DB26C}"/>
              </a:ext>
            </a:extLst>
          </p:cNvPr>
          <p:cNvSpPr>
            <a:spLocks noGrp="1"/>
          </p:cNvSpPr>
          <p:nvPr>
            <p:ph idx="1"/>
          </p:nvPr>
        </p:nvSpPr>
        <p:spPr/>
        <p:txBody>
          <a:bodyPr>
            <a:normAutofit lnSpcReduction="10000"/>
          </a:bodyPr>
          <a:lstStyle/>
          <a:p>
            <a:r>
              <a:rPr lang="en-US" dirty="0"/>
              <a:t>A supervised learning algorithm. </a:t>
            </a:r>
          </a:p>
          <a:p>
            <a:r>
              <a:rPr lang="en-US" dirty="0"/>
              <a:t>Solves both regression and classification problems.</a:t>
            </a:r>
          </a:p>
          <a:p>
            <a:r>
              <a:rPr lang="en-US" dirty="0"/>
              <a:t>Contains a number of decision trees on various subsets of given dataset and takes their average to improve the accuracy of that dataset.</a:t>
            </a:r>
          </a:p>
          <a:p>
            <a:r>
              <a:rPr lang="en-US" dirty="0"/>
              <a:t>Handles larges datasets with high dimensionality, takes less training time and also prevents overfitting.</a:t>
            </a:r>
          </a:p>
          <a:p>
            <a:r>
              <a:rPr lang="en-US" dirty="0"/>
              <a:t>Used in multiple fields for example to detect fraud for bank accounts, drug sensitivity of a medicine, estimated loss or profit while purchasing a stock </a:t>
            </a:r>
            <a:r>
              <a:rPr lang="en-US" dirty="0" err="1"/>
              <a:t>etc</a:t>
            </a:r>
            <a:endParaRPr lang="en-IN" dirty="0"/>
          </a:p>
        </p:txBody>
      </p:sp>
    </p:spTree>
    <p:extLst>
      <p:ext uri="{BB962C8B-B14F-4D97-AF65-F5344CB8AC3E}">
        <p14:creationId xmlns:p14="http://schemas.microsoft.com/office/powerpoint/2010/main" val="3208286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93FD06-CD28-19F7-41D6-34ABF5D9DD94}"/>
              </a:ext>
            </a:extLst>
          </p:cNvPr>
          <p:cNvSpPr>
            <a:spLocks noGrp="1"/>
          </p:cNvSpPr>
          <p:nvPr>
            <p:ph idx="1"/>
          </p:nvPr>
        </p:nvSpPr>
        <p:spPr>
          <a:xfrm>
            <a:off x="1451579" y="1963554"/>
            <a:ext cx="9603275" cy="3502791"/>
          </a:xfrm>
        </p:spPr>
        <p:txBody>
          <a:bodyPr/>
          <a:lstStyle/>
          <a:p>
            <a:r>
              <a:rPr lang="en-IN" dirty="0"/>
              <a:t>-- The Random Forest Uses Bagging technique as we known that decision tree leads to overfitting problem, </a:t>
            </a:r>
            <a:r>
              <a:rPr lang="en-IN" dirty="0" err="1"/>
              <a:t>i.e</a:t>
            </a:r>
            <a:r>
              <a:rPr lang="en-IN" dirty="0"/>
              <a:t> is low Bias and High Variance . In order to avoid high variance the Random Forest is used.</a:t>
            </a:r>
          </a:p>
          <a:p>
            <a:r>
              <a:rPr lang="en-IN" dirty="0"/>
              <a:t>--The Main task of the Random Forest is to convert from High variance to low variance.</a:t>
            </a:r>
          </a:p>
          <a:p>
            <a:r>
              <a:rPr lang="en-IN" dirty="0"/>
              <a:t>--Decision tree is always used in Random Forest.</a:t>
            </a:r>
          </a:p>
          <a:p>
            <a:endParaRPr lang="en-IN" dirty="0"/>
          </a:p>
        </p:txBody>
      </p:sp>
    </p:spTree>
    <p:extLst>
      <p:ext uri="{BB962C8B-B14F-4D97-AF65-F5344CB8AC3E}">
        <p14:creationId xmlns:p14="http://schemas.microsoft.com/office/powerpoint/2010/main" val="253170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2214-ECE2-707A-49AC-41E754F7941C}"/>
              </a:ext>
            </a:extLst>
          </p:cNvPr>
          <p:cNvSpPr>
            <a:spLocks noGrp="1"/>
          </p:cNvSpPr>
          <p:nvPr>
            <p:ph type="title"/>
          </p:nvPr>
        </p:nvSpPr>
        <p:spPr/>
        <p:txBody>
          <a:bodyPr/>
          <a:lstStyle/>
          <a:p>
            <a:r>
              <a:rPr lang="en-IN" dirty="0"/>
              <a:t>Random forest regression:</a:t>
            </a:r>
          </a:p>
        </p:txBody>
      </p:sp>
      <p:sp>
        <p:nvSpPr>
          <p:cNvPr id="3" name="Content Placeholder 2">
            <a:extLst>
              <a:ext uri="{FF2B5EF4-FFF2-40B4-BE49-F238E27FC236}">
                <a16:creationId xmlns:a16="http://schemas.microsoft.com/office/drawing/2014/main" id="{19C5E452-C18F-2F85-6738-553BC8A88261}"/>
              </a:ext>
            </a:extLst>
          </p:cNvPr>
          <p:cNvSpPr>
            <a:spLocks noGrp="1"/>
          </p:cNvSpPr>
          <p:nvPr>
            <p:ph idx="1"/>
          </p:nvPr>
        </p:nvSpPr>
        <p:spPr/>
        <p:txBody>
          <a:bodyPr/>
          <a:lstStyle/>
          <a:p>
            <a:r>
              <a:rPr lang="en-IN" dirty="0"/>
              <a:t>In Every Decision Tree leads to high variance, when we combine with bootstrap aggregates leads to high variance to low variance </a:t>
            </a:r>
            <a:r>
              <a:rPr lang="en-US" b="0" i="0" dirty="0">
                <a:effectLst/>
                <a:latin typeface="urw-din"/>
              </a:rPr>
              <a:t>as each decision tree gets perfectly trained on that particular sample data, and hence the output doesn’t depend on one decision tree but on multiple decision trees. In the case of a classification problem, the final output is taken by using the majority voting classifier. In the case of a regression problem, the final output is the mean of all the outputs.</a:t>
            </a:r>
            <a:r>
              <a:rPr lang="en-IN" dirty="0"/>
              <a:t> </a:t>
            </a:r>
          </a:p>
        </p:txBody>
      </p:sp>
    </p:spTree>
    <p:extLst>
      <p:ext uri="{BB962C8B-B14F-4D97-AF65-F5344CB8AC3E}">
        <p14:creationId xmlns:p14="http://schemas.microsoft.com/office/powerpoint/2010/main" val="346616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2214-ECE2-707A-49AC-41E754F7941C}"/>
              </a:ext>
            </a:extLst>
          </p:cNvPr>
          <p:cNvSpPr>
            <a:spLocks noGrp="1"/>
          </p:cNvSpPr>
          <p:nvPr>
            <p:ph type="title"/>
          </p:nvPr>
        </p:nvSpPr>
        <p:spPr/>
        <p:txBody>
          <a:bodyPr/>
          <a:lstStyle/>
          <a:p>
            <a:r>
              <a:rPr lang="en-IN" dirty="0"/>
              <a:t>Random forest regression:</a:t>
            </a:r>
          </a:p>
        </p:txBody>
      </p:sp>
      <p:sp>
        <p:nvSpPr>
          <p:cNvPr id="3" name="Content Placeholder 2">
            <a:extLst>
              <a:ext uri="{FF2B5EF4-FFF2-40B4-BE49-F238E27FC236}">
                <a16:creationId xmlns:a16="http://schemas.microsoft.com/office/drawing/2014/main" id="{19C5E452-C18F-2F85-6738-553BC8A88261}"/>
              </a:ext>
            </a:extLst>
          </p:cNvPr>
          <p:cNvSpPr>
            <a:spLocks noGrp="1"/>
          </p:cNvSpPr>
          <p:nvPr>
            <p:ph idx="1"/>
          </p:nvPr>
        </p:nvSpPr>
        <p:spPr/>
        <p:txBody>
          <a:bodyPr/>
          <a:lstStyle/>
          <a:p>
            <a:r>
              <a:rPr lang="en-IN" dirty="0"/>
              <a:t>In Every Decision Tree leads to high variance, when we combine with bootstrap aggregates leads to high variance to low variance </a:t>
            </a:r>
            <a:r>
              <a:rPr lang="en-US" b="0" i="0" dirty="0">
                <a:effectLst/>
                <a:latin typeface="urw-din"/>
              </a:rPr>
              <a:t>as each decision tree gets perfectly trained on that particular sample data, and hence the output doesn’t depend on one decision tree but on multiple decision trees. In the case of a classification problem, the final output is taken by using the majority voting classifier. In the case of a regression problem, the final output is the mean of all the outputs.</a:t>
            </a:r>
            <a:r>
              <a:rPr lang="en-IN" dirty="0"/>
              <a:t> </a:t>
            </a:r>
          </a:p>
        </p:txBody>
      </p:sp>
    </p:spTree>
    <p:extLst>
      <p:ext uri="{BB962C8B-B14F-4D97-AF65-F5344CB8AC3E}">
        <p14:creationId xmlns:p14="http://schemas.microsoft.com/office/powerpoint/2010/main" val="354148481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2579</TotalTime>
  <Words>1600</Words>
  <Application>Microsoft Office PowerPoint</Application>
  <PresentationFormat>Widescreen</PresentationFormat>
  <Paragraphs>91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Gill Sans MT</vt:lpstr>
      <vt:lpstr>Times New Roman</vt:lpstr>
      <vt:lpstr>urw-din</vt:lpstr>
      <vt:lpstr>Verdana</vt:lpstr>
      <vt:lpstr>Gallery</vt:lpstr>
      <vt:lpstr>Random Forest RegresSion</vt:lpstr>
      <vt:lpstr>Random Forest:</vt:lpstr>
      <vt:lpstr>ENSEMBLE LEARNING</vt:lpstr>
      <vt:lpstr>Types of ensemble technique:</vt:lpstr>
      <vt:lpstr>PowerPoint Presentation</vt:lpstr>
      <vt:lpstr>Key points on Random Forest:</vt:lpstr>
      <vt:lpstr>PowerPoint Presentation</vt:lpstr>
      <vt:lpstr>Random forest regression:</vt:lpstr>
      <vt:lpstr>Random forest regression:</vt:lpstr>
      <vt:lpstr>Random forest regression:</vt:lpstr>
      <vt:lpstr>Random forest regression:</vt:lpstr>
      <vt:lpstr>Random forest algorithm steps:</vt:lpstr>
      <vt:lpstr>Mathematical implementation of random forest THROUGH AN EXAMPLE:</vt:lpstr>
      <vt:lpstr>PowerPoint Presentation</vt:lpstr>
      <vt:lpstr>PowerPoint Presentation</vt:lpstr>
      <vt:lpstr>Examples </vt:lpstr>
      <vt:lpstr>PowerPoint Presentation</vt:lpstr>
      <vt:lpstr>PowerPoint Presentation</vt:lpstr>
      <vt:lpstr>PowerPoint Presentation</vt:lpstr>
      <vt:lpstr>The Mathematics Behind Random Forest</vt:lpstr>
      <vt:lpstr>PowerPoint Presentation</vt:lpstr>
      <vt:lpstr>When to use entropy and Gini impurity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Pros of Random Forest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VASUDEVA K H</dc:creator>
  <cp:lastModifiedBy>VASUDEVA K H</cp:lastModifiedBy>
  <cp:revision>11</cp:revision>
  <dcterms:created xsi:type="dcterms:W3CDTF">2023-01-22T08:54:58Z</dcterms:created>
  <dcterms:modified xsi:type="dcterms:W3CDTF">2023-02-02T17:24:40Z</dcterms:modified>
</cp:coreProperties>
</file>